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  <p:embeddedFont>
      <p:font typeface="Saira"/>
      <p:regular r:id="rId30"/>
      <p:bold r:id="rId31"/>
      <p:italic r:id="rId32"/>
      <p:boldItalic r:id="rId33"/>
    </p:embeddedFont>
    <p:embeddedFont>
      <p:font typeface="Saira SemiBold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regular.fntdata"/><Relationship Id="rId21" Type="http://schemas.openxmlformats.org/officeDocument/2006/relationships/slide" Target="slides/slide16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aira-bold.fntdata"/><Relationship Id="rId30" Type="http://schemas.openxmlformats.org/officeDocument/2006/relationships/font" Target="fonts/Saira-regular.fntdata"/><Relationship Id="rId11" Type="http://schemas.openxmlformats.org/officeDocument/2006/relationships/slide" Target="slides/slide6.xml"/><Relationship Id="rId33" Type="http://schemas.openxmlformats.org/officeDocument/2006/relationships/font" Target="fonts/Saira-boldItalic.fntdata"/><Relationship Id="rId10" Type="http://schemas.openxmlformats.org/officeDocument/2006/relationships/slide" Target="slides/slide5.xml"/><Relationship Id="rId32" Type="http://schemas.openxmlformats.org/officeDocument/2006/relationships/font" Target="fonts/Saira-italic.fntdata"/><Relationship Id="rId13" Type="http://schemas.openxmlformats.org/officeDocument/2006/relationships/slide" Target="slides/slide8.xml"/><Relationship Id="rId35" Type="http://schemas.openxmlformats.org/officeDocument/2006/relationships/font" Target="fonts/SairaSemiBold-bold.fntdata"/><Relationship Id="rId12" Type="http://schemas.openxmlformats.org/officeDocument/2006/relationships/slide" Target="slides/slide7.xml"/><Relationship Id="rId34" Type="http://schemas.openxmlformats.org/officeDocument/2006/relationships/font" Target="fonts/SairaSemiBold-regular.fntdata"/><Relationship Id="rId15" Type="http://schemas.openxmlformats.org/officeDocument/2006/relationships/slide" Target="slides/slide10.xml"/><Relationship Id="rId37" Type="http://schemas.openxmlformats.org/officeDocument/2006/relationships/font" Target="fonts/SairaSemiBold-boldItalic.fntdata"/><Relationship Id="rId14" Type="http://schemas.openxmlformats.org/officeDocument/2006/relationships/slide" Target="slides/slide9.xml"/><Relationship Id="rId36" Type="http://schemas.openxmlformats.org/officeDocument/2006/relationships/font" Target="fonts/SairaSemiBold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132aa9fc1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3132aa9fc1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a09766b5c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a09766b5c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a09766b5c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a09766b5c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a09766b5c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a09766b5c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a09766b5c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a09766b5c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a09766b5c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a09766b5c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a09766b5ce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a09766b5c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8d61a4030c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38d61a4030c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9f77d2bdb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9f77d2bdb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9f77d2bdb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9f77d2bdb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9f77d2bdb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9f77d2bdb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9f77d2bdb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9f77d2bdb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9f77d2bd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9f77d2bd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9f77d2bdb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9f77d2bdb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a0dab4e68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a0dab4e68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a09766b5c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a09766b5c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2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elfolie">
  <p:cSld name="1_Titelfolie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3"/>
          <p:cNvPicPr preferRelativeResize="0"/>
          <p:nvPr/>
        </p:nvPicPr>
        <p:blipFill rotWithShape="1">
          <a:blip r:embed="rId2">
            <a:alphaModFix/>
          </a:blip>
          <a:srcRect b="-36" l="0" r="0" t="26088"/>
          <a:stretch/>
        </p:blipFill>
        <p:spPr>
          <a:xfrm>
            <a:off x="0" y="3828"/>
            <a:ext cx="9144001" cy="450767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3"/>
          <p:cNvSpPr/>
          <p:nvPr/>
        </p:nvSpPr>
        <p:spPr>
          <a:xfrm>
            <a:off x="0" y="0"/>
            <a:ext cx="9144000" cy="4507800"/>
          </a:xfrm>
          <a:prstGeom prst="rect">
            <a:avLst/>
          </a:prstGeom>
          <a:solidFill>
            <a:srgbClr val="1A4273">
              <a:alpha val="4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3"/>
          <p:cNvSpPr/>
          <p:nvPr/>
        </p:nvSpPr>
        <p:spPr>
          <a:xfrm>
            <a:off x="0" y="5096576"/>
            <a:ext cx="9144000" cy="54000"/>
          </a:xfrm>
          <a:prstGeom prst="rect">
            <a:avLst/>
          </a:prstGeom>
          <a:solidFill>
            <a:srgbClr val="1A42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19599" y="411956"/>
            <a:ext cx="1737449" cy="303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773" y="4747974"/>
            <a:ext cx="1151290" cy="11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 txBox="1"/>
          <p:nvPr>
            <p:ph type="ctrTitle"/>
          </p:nvPr>
        </p:nvSpPr>
        <p:spPr>
          <a:xfrm>
            <a:off x="385200" y="1202400"/>
            <a:ext cx="3492000" cy="648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b" bIns="34275" lIns="108000" spcFirstLastPara="1" rIns="68575" wrap="square" tIns="684000">
            <a:noAutofit/>
          </a:bodyPr>
          <a:lstStyle>
            <a:lvl1pPr lv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4273"/>
              </a:buClr>
              <a:buSzPts val="3800"/>
              <a:buFont typeface="Saira SemiBold"/>
              <a:buNone/>
              <a:defRPr b="1" i="0" sz="3800" cap="none">
                <a:solidFill>
                  <a:srgbClr val="194273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" type="subTitle"/>
          </p:nvPr>
        </p:nvSpPr>
        <p:spPr>
          <a:xfrm>
            <a:off x="385199" y="1908000"/>
            <a:ext cx="83700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108000" spcFirstLastPara="1" rIns="68575" wrap="square" tIns="34275">
            <a:sp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b="1" i="0" sz="3800" cap="none"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lvl="1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">
  <p:cSld name="Inhal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85200" y="1368000"/>
            <a:ext cx="8470800" cy="3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marR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type="ctrTitle"/>
          </p:nvPr>
        </p:nvSpPr>
        <p:spPr>
          <a:xfrm>
            <a:off x="386954" y="395671"/>
            <a:ext cx="3132000" cy="3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b" bIns="34275" lIns="108000" spcFirstLastPara="1" rIns="68575" wrap="square" tIns="39600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aira SemiBold"/>
              <a:buNone/>
              <a:defRPr b="1" i="0" sz="2100" cap="none">
                <a:solidFill>
                  <a:srgbClr val="FFFFFF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2" type="subTitle"/>
          </p:nvPr>
        </p:nvSpPr>
        <p:spPr>
          <a:xfrm>
            <a:off x="387869" y="774472"/>
            <a:ext cx="84681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94273"/>
              </a:buClr>
              <a:buSzPts val="2100"/>
              <a:buNone/>
              <a:defRPr b="1" i="0" sz="2100" cap="none">
                <a:solidFill>
                  <a:srgbClr val="194273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lvl="1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94" name="Google Shape;94;p14"/>
          <p:cNvSpPr/>
          <p:nvPr/>
        </p:nvSpPr>
        <p:spPr>
          <a:xfrm>
            <a:off x="0" y="5096576"/>
            <a:ext cx="9144000" cy="54000"/>
          </a:xfrm>
          <a:prstGeom prst="rect">
            <a:avLst/>
          </a:prstGeom>
          <a:solidFill>
            <a:srgbClr val="1A42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773" y="4747974"/>
            <a:ext cx="1151290" cy="11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hyperlink" Target="http://drive.google.com/file/d/1egQe_w3gcKitSLaCYvnaJ4uWRp73tNTh/view" TargetMode="External"/><Relationship Id="rId5" Type="http://schemas.openxmlformats.org/officeDocument/2006/relationships/image" Target="../media/image2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Relationship Id="rId8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ctrTitle"/>
          </p:nvPr>
        </p:nvSpPr>
        <p:spPr>
          <a:xfrm>
            <a:off x="385200" y="1826700"/>
            <a:ext cx="8370000" cy="1137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b" bIns="34275" lIns="108000" spcFirstLastPara="1" rIns="68575" wrap="square" tIns="6840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4273"/>
              </a:buClr>
              <a:buSzPts val="3800"/>
              <a:buFont typeface="Saira SemiBold"/>
              <a:buNone/>
            </a:pPr>
            <a:r>
              <a:rPr lang="es" sz="2800"/>
              <a:t>Case Study: Intelligent Systems in Production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000000"/>
                </a:solidFill>
                <a:latin typeface="Saira"/>
                <a:ea typeface="Saira"/>
                <a:cs typeface="Saira"/>
                <a:sym typeface="Saira"/>
              </a:rPr>
              <a:t>RL-Driven Warehouse Item Relocation Optimization</a:t>
            </a:r>
            <a:endParaRPr sz="2500">
              <a:solidFill>
                <a:srgbClr val="000000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1868523" y="4698775"/>
            <a:ext cx="70293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108000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4273"/>
              </a:buClr>
              <a:buSzPts val="1200"/>
              <a:buFont typeface="Arial"/>
              <a:buNone/>
            </a:pPr>
            <a:r>
              <a:rPr b="1" lang="es">
                <a:solidFill>
                  <a:srgbClr val="1A4273"/>
                </a:solidFill>
                <a:latin typeface="Saira"/>
                <a:ea typeface="Saira"/>
                <a:cs typeface="Saira"/>
                <a:sym typeface="Saira"/>
              </a:rPr>
              <a:t>Binil Sajeev, Abdelraheem Zekry, Orlando Manrique, Arthur Reis</a:t>
            </a:r>
            <a:endParaRPr b="1" i="0" u="none" cap="none" strike="noStrike">
              <a:solidFill>
                <a:schemeClr val="lt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5589250" y="3854475"/>
            <a:ext cx="33618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1"/>
                </a:solidFill>
                <a:latin typeface="Saira SemiBold"/>
                <a:ea typeface="Saira SemiBold"/>
                <a:cs typeface="Saira SemiBold"/>
                <a:sym typeface="Saira SemiBold"/>
              </a:rPr>
              <a:t>Prof. Hamidreza Heidari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5" name="Google Shape;175;p24"/>
          <p:cNvSpPr txBox="1"/>
          <p:nvPr>
            <p:ph type="ctrTitle"/>
          </p:nvPr>
        </p:nvSpPr>
        <p:spPr>
          <a:xfrm>
            <a:off x="386948" y="395675"/>
            <a:ext cx="6441000" cy="360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b" bIns="34275" lIns="108000" spcFirstLastPara="1" rIns="68575" wrap="square" tIns="39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Saira SemiBold"/>
              <a:buNone/>
            </a:pPr>
            <a:r>
              <a:rPr lang="es"/>
              <a:t>HOW RL WORKS IN OUR CASE</a:t>
            </a:r>
            <a:endParaRPr/>
          </a:p>
        </p:txBody>
      </p:sp>
      <p:sp>
        <p:nvSpPr>
          <p:cNvPr id="176" name="Google Shape;176;p24"/>
          <p:cNvSpPr txBox="1"/>
          <p:nvPr/>
        </p:nvSpPr>
        <p:spPr>
          <a:xfrm>
            <a:off x="454200" y="755675"/>
            <a:ext cx="8235600" cy="14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 u="sng">
                <a:latin typeface="Saira"/>
                <a:ea typeface="Saira"/>
                <a:cs typeface="Saira"/>
                <a:sym typeface="Saira"/>
              </a:rPr>
              <a:t>GOAL</a:t>
            </a:r>
            <a:endParaRPr b="1" sz="1900" u="sng">
              <a:latin typeface="Saira"/>
              <a:ea typeface="Saira"/>
              <a:cs typeface="Saira"/>
              <a:sym typeface="Sair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"/>
              <a:buChar char="●"/>
            </a:pPr>
            <a:r>
              <a:rPr lang="es" sz="1800">
                <a:latin typeface="Saira"/>
                <a:ea typeface="Saira"/>
                <a:cs typeface="Saira"/>
                <a:sym typeface="Saira"/>
              </a:rPr>
              <a:t>To maximize space utilization while minimizing unnecessary movement operations.</a:t>
            </a:r>
            <a:endParaRPr sz="1800">
              <a:latin typeface="Saira"/>
              <a:ea typeface="Saira"/>
              <a:cs typeface="Saira"/>
              <a:sym typeface="Sair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"/>
              <a:buChar char="●"/>
            </a:pPr>
            <a:r>
              <a:rPr lang="es" sz="1800">
                <a:latin typeface="Saira"/>
                <a:ea typeface="Saira"/>
                <a:cs typeface="Saira"/>
                <a:sym typeface="Saira"/>
              </a:rPr>
              <a:t>Model as a Markov Decision Process (MDP)</a:t>
            </a:r>
            <a:endParaRPr sz="1800"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177" name="Google Shape;177;p24"/>
          <p:cNvSpPr txBox="1"/>
          <p:nvPr/>
        </p:nvSpPr>
        <p:spPr>
          <a:xfrm>
            <a:off x="559500" y="2434013"/>
            <a:ext cx="8457000" cy="20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 u="sng">
                <a:latin typeface="Saira"/>
                <a:ea typeface="Saira"/>
                <a:cs typeface="Saira"/>
                <a:sym typeface="Saira"/>
              </a:rPr>
              <a:t>MDP COMPONENTS</a:t>
            </a:r>
            <a:endParaRPr sz="1800">
              <a:latin typeface="Saira"/>
              <a:ea typeface="Saira"/>
              <a:cs typeface="Saira"/>
              <a:sym typeface="Sair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"/>
              <a:buChar char="●"/>
            </a:pPr>
            <a:r>
              <a:rPr b="1" lang="es" sz="1800">
                <a:latin typeface="Saira"/>
                <a:ea typeface="Saira"/>
                <a:cs typeface="Saira"/>
                <a:sym typeface="Saira"/>
              </a:rPr>
              <a:t>State:</a:t>
            </a:r>
            <a:r>
              <a:rPr lang="es" sz="1800">
                <a:latin typeface="Saira"/>
                <a:ea typeface="Saira"/>
                <a:cs typeface="Saira"/>
                <a:sym typeface="Saira"/>
              </a:rPr>
              <a:t> Current item locations</a:t>
            </a:r>
            <a:endParaRPr sz="1800">
              <a:latin typeface="Saira"/>
              <a:ea typeface="Saira"/>
              <a:cs typeface="Saira"/>
              <a:sym typeface="Sair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"/>
              <a:buChar char="●"/>
            </a:pPr>
            <a:r>
              <a:rPr b="1" lang="es" sz="1800">
                <a:latin typeface="Saira"/>
                <a:ea typeface="Saira"/>
                <a:cs typeface="Saira"/>
                <a:sym typeface="Saira"/>
              </a:rPr>
              <a:t>Environment:</a:t>
            </a:r>
            <a:r>
              <a:rPr lang="es" sz="1800">
                <a:latin typeface="Saira"/>
                <a:ea typeface="Saira"/>
                <a:cs typeface="Saira"/>
                <a:sym typeface="Saira"/>
              </a:rPr>
              <a:t> The external world with which the agent interacts.</a:t>
            </a:r>
            <a:endParaRPr sz="1800">
              <a:latin typeface="Saira"/>
              <a:ea typeface="Saira"/>
              <a:cs typeface="Saira"/>
              <a:sym typeface="Sair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"/>
              <a:buChar char="●"/>
            </a:pPr>
            <a:r>
              <a:rPr b="1" lang="es" sz="1800">
                <a:latin typeface="Saira"/>
                <a:ea typeface="Saira"/>
                <a:cs typeface="Saira"/>
                <a:sym typeface="Saira"/>
              </a:rPr>
              <a:t>Action:</a:t>
            </a:r>
            <a:r>
              <a:rPr lang="es" sz="1800">
                <a:latin typeface="Saira"/>
                <a:ea typeface="Saira"/>
                <a:cs typeface="Saira"/>
                <a:sym typeface="Saira"/>
              </a:rPr>
              <a:t> Move item i from slot A → B (relocation)</a:t>
            </a:r>
            <a:endParaRPr sz="1800">
              <a:latin typeface="Saira"/>
              <a:ea typeface="Saira"/>
              <a:cs typeface="Saira"/>
              <a:sym typeface="Sair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"/>
              <a:buChar char="●"/>
            </a:pPr>
            <a:r>
              <a:rPr b="1" lang="es" sz="1800">
                <a:latin typeface="Saira"/>
                <a:ea typeface="Saira"/>
                <a:cs typeface="Saira"/>
                <a:sym typeface="Saira"/>
              </a:rPr>
              <a:t>Policy:</a:t>
            </a:r>
            <a:r>
              <a:rPr lang="es" sz="1800">
                <a:latin typeface="Saira"/>
                <a:ea typeface="Saira"/>
                <a:cs typeface="Saira"/>
                <a:sym typeface="Saira"/>
              </a:rPr>
              <a:t> Strategy the agent develops to decide which actions maximizes cumulative reward.</a:t>
            </a:r>
            <a:endParaRPr sz="1800">
              <a:latin typeface="Saira"/>
              <a:ea typeface="Saira"/>
              <a:cs typeface="Saira"/>
              <a:sym typeface="Sair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83" name="Google Shape;183;p25"/>
          <p:cNvSpPr txBox="1"/>
          <p:nvPr>
            <p:ph type="ctrTitle"/>
          </p:nvPr>
        </p:nvSpPr>
        <p:spPr>
          <a:xfrm>
            <a:off x="386948" y="395675"/>
            <a:ext cx="6441000" cy="360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b" bIns="34275" lIns="108000" spcFirstLastPara="1" rIns="68575" wrap="square" tIns="39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Saira SemiBold"/>
              <a:buNone/>
            </a:pPr>
            <a:r>
              <a:rPr lang="es"/>
              <a:t>HOW RL WORKS IN OUR CASE</a:t>
            </a:r>
            <a:endParaRPr/>
          </a:p>
        </p:txBody>
      </p:sp>
      <p:sp>
        <p:nvSpPr>
          <p:cNvPr id="184" name="Google Shape;184;p25"/>
          <p:cNvSpPr txBox="1"/>
          <p:nvPr/>
        </p:nvSpPr>
        <p:spPr>
          <a:xfrm>
            <a:off x="386950" y="1921800"/>
            <a:ext cx="87570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 u="sng">
                <a:latin typeface="Saira"/>
                <a:ea typeface="Saira"/>
                <a:cs typeface="Saira"/>
                <a:sym typeface="Saira"/>
              </a:rPr>
              <a:t>R</a:t>
            </a:r>
            <a:r>
              <a:rPr b="1" lang="es" sz="1800" u="sng">
                <a:latin typeface="Saira"/>
                <a:ea typeface="Saira"/>
                <a:cs typeface="Saira"/>
                <a:sym typeface="Saira"/>
              </a:rPr>
              <a:t>L APPROACH</a:t>
            </a:r>
            <a:endParaRPr b="1" sz="1800" u="sng">
              <a:latin typeface="Saira"/>
              <a:ea typeface="Saira"/>
              <a:cs typeface="Saira"/>
              <a:sym typeface="Sair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"/>
              <a:buChar char="●"/>
            </a:pPr>
            <a:r>
              <a:rPr lang="es" sz="1800">
                <a:latin typeface="Saira"/>
                <a:ea typeface="Saira"/>
                <a:cs typeface="Saira"/>
                <a:sym typeface="Saira"/>
              </a:rPr>
              <a:t>Build a warehouse simulator </a:t>
            </a:r>
            <a:endParaRPr sz="1800">
              <a:latin typeface="Saira"/>
              <a:ea typeface="Saira"/>
              <a:cs typeface="Saira"/>
              <a:sym typeface="Sair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"/>
              <a:buChar char="●"/>
            </a:pPr>
            <a:r>
              <a:rPr lang="es" sz="1800">
                <a:latin typeface="Saira"/>
                <a:ea typeface="Saira"/>
                <a:cs typeface="Saira"/>
                <a:sym typeface="Saira"/>
              </a:rPr>
              <a:t>Train an RL agent to select relocations</a:t>
            </a:r>
            <a:endParaRPr sz="1800">
              <a:latin typeface="Saira"/>
              <a:ea typeface="Saira"/>
              <a:cs typeface="Saira"/>
              <a:sym typeface="Sair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"/>
              <a:buChar char="●"/>
            </a:pPr>
            <a:r>
              <a:rPr lang="es" sz="1800">
                <a:latin typeface="Saira"/>
                <a:ea typeface="Saira"/>
                <a:cs typeface="Saira"/>
                <a:sym typeface="Saira"/>
              </a:rPr>
              <a:t>Use reward shaping &amp; action masking to ensure valid moves</a:t>
            </a:r>
            <a:endParaRPr sz="1800"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185" name="Google Shape;185;p25"/>
          <p:cNvSpPr txBox="1"/>
          <p:nvPr/>
        </p:nvSpPr>
        <p:spPr>
          <a:xfrm>
            <a:off x="346150" y="692050"/>
            <a:ext cx="88386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"/>
              <a:buChar char="●"/>
            </a:pPr>
            <a:r>
              <a:rPr b="1" lang="es" sz="1800">
                <a:latin typeface="Saira"/>
                <a:ea typeface="Saira"/>
                <a:cs typeface="Saira"/>
                <a:sym typeface="Saira"/>
              </a:rPr>
              <a:t>Reward:</a:t>
            </a:r>
            <a:r>
              <a:rPr lang="es" sz="1800">
                <a:latin typeface="Saira"/>
                <a:ea typeface="Saira"/>
                <a:cs typeface="Saira"/>
                <a:sym typeface="Saira"/>
              </a:rPr>
              <a:t> Feedback from the environment tells the agent how good or bad last action was.</a:t>
            </a:r>
            <a:endParaRPr sz="1800">
              <a:latin typeface="Saira"/>
              <a:ea typeface="Saira"/>
              <a:cs typeface="Saira"/>
              <a:sym typeface="Sair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"/>
              <a:buChar char="●"/>
            </a:pPr>
            <a:r>
              <a:rPr b="1" lang="es" sz="1800">
                <a:latin typeface="Saira"/>
                <a:ea typeface="Saira"/>
                <a:cs typeface="Saira"/>
                <a:sym typeface="Saira"/>
              </a:rPr>
              <a:t>Episode:</a:t>
            </a:r>
            <a:r>
              <a:rPr lang="es" sz="1800">
                <a:latin typeface="Saira"/>
                <a:ea typeface="Saira"/>
                <a:cs typeface="Saira"/>
                <a:sym typeface="Saira"/>
              </a:rPr>
              <a:t> Number of relocation steps to reach goal per simulation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25"/>
          <p:cNvSpPr txBox="1"/>
          <p:nvPr/>
        </p:nvSpPr>
        <p:spPr>
          <a:xfrm>
            <a:off x="386950" y="3470150"/>
            <a:ext cx="86646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 u="sng">
                <a:latin typeface="Saira"/>
                <a:ea typeface="Saira"/>
                <a:cs typeface="Saira"/>
                <a:sym typeface="Saira"/>
              </a:rPr>
              <a:t>EVALUATION OF MODEL</a:t>
            </a:r>
            <a:endParaRPr b="1" sz="1800" u="sng">
              <a:latin typeface="Saira"/>
              <a:ea typeface="Saira"/>
              <a:cs typeface="Saira"/>
              <a:sym typeface="Sair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"/>
              <a:buChar char="●"/>
            </a:pPr>
            <a:r>
              <a:rPr lang="es" sz="1800">
                <a:latin typeface="Saira"/>
                <a:ea typeface="Saira"/>
                <a:cs typeface="Saira"/>
                <a:sym typeface="Saira"/>
              </a:rPr>
              <a:t>Optimization baselines &amp; the previous condition the warehouse was</a:t>
            </a:r>
            <a:endParaRPr sz="1800">
              <a:latin typeface="Saira"/>
              <a:ea typeface="Saira"/>
              <a:cs typeface="Saira"/>
              <a:sym typeface="Sair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"/>
              <a:buChar char="●"/>
            </a:pPr>
            <a:r>
              <a:rPr lang="es" sz="1800">
                <a:latin typeface="Saira"/>
                <a:ea typeface="Saira"/>
                <a:cs typeface="Saira"/>
                <a:sym typeface="Saira"/>
              </a:rPr>
              <a:t>Storage utilization, Travel time in warehouse, Relocation Cost</a:t>
            </a:r>
            <a:endParaRPr sz="1800">
              <a:solidFill>
                <a:schemeClr val="accent1"/>
              </a:solidFill>
              <a:latin typeface="Saira"/>
              <a:ea typeface="Saira"/>
              <a:cs typeface="Saira"/>
              <a:sym typeface="Sair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92" name="Google Shape;192;p26"/>
          <p:cNvSpPr txBox="1"/>
          <p:nvPr>
            <p:ph type="ctrTitle"/>
          </p:nvPr>
        </p:nvSpPr>
        <p:spPr>
          <a:xfrm>
            <a:off x="386948" y="395675"/>
            <a:ext cx="6441000" cy="360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b" bIns="34275" lIns="108000" spcFirstLastPara="1" rIns="68575" wrap="square" tIns="39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Saira SemiBold"/>
              <a:buNone/>
            </a:pPr>
            <a:r>
              <a:rPr lang="es"/>
              <a:t>HOW RL WORKS IN OUR CASE</a:t>
            </a:r>
            <a:endParaRPr/>
          </a:p>
        </p:txBody>
      </p:sp>
      <p:pic>
        <p:nvPicPr>
          <p:cNvPr id="193" name="Google Shape;193;p26" title="rl_aisle_explainer_short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975" y="808700"/>
            <a:ext cx="6797899" cy="389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99" name="Google Shape;199;p27"/>
          <p:cNvSpPr txBox="1"/>
          <p:nvPr>
            <p:ph type="ctrTitle"/>
          </p:nvPr>
        </p:nvSpPr>
        <p:spPr>
          <a:xfrm>
            <a:off x="386948" y="395675"/>
            <a:ext cx="6441000" cy="360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b" bIns="34275" lIns="108000" spcFirstLastPara="1" rIns="68575" wrap="square" tIns="39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Saira SemiBold"/>
              <a:buNone/>
            </a:pPr>
            <a:r>
              <a:rPr lang="es"/>
              <a:t>WHY RL OVER ML &amp; HEURISTIC METHODS?</a:t>
            </a:r>
            <a:endParaRPr/>
          </a:p>
        </p:txBody>
      </p:sp>
      <p:sp>
        <p:nvSpPr>
          <p:cNvPr id="200" name="Google Shape;200;p27"/>
          <p:cNvSpPr txBox="1"/>
          <p:nvPr/>
        </p:nvSpPr>
        <p:spPr>
          <a:xfrm>
            <a:off x="691450" y="1054150"/>
            <a:ext cx="6903900" cy="3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800" u="sng">
                <a:latin typeface="Saira"/>
                <a:ea typeface="Saira"/>
                <a:cs typeface="Saira"/>
                <a:sym typeface="Saira"/>
              </a:rPr>
              <a:t>RL Advantages</a:t>
            </a:r>
            <a:endParaRPr b="1" sz="1800" u="sng">
              <a:latin typeface="Saira"/>
              <a:ea typeface="Saira"/>
              <a:cs typeface="Saira"/>
              <a:sym typeface="Sair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" sz="1800">
                <a:latin typeface="Saira"/>
                <a:ea typeface="Saira"/>
                <a:cs typeface="Saira"/>
                <a:sym typeface="Saira"/>
              </a:rPr>
              <a:t>Ideal for dynamic, sequential decision-making — like item relocation in warehouses.</a:t>
            </a:r>
            <a:endParaRPr sz="1800">
              <a:latin typeface="Saira"/>
              <a:ea typeface="Saira"/>
              <a:cs typeface="Saira"/>
              <a:sym typeface="Sair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>
                <a:latin typeface="Saira"/>
                <a:ea typeface="Saira"/>
                <a:cs typeface="Saira"/>
                <a:sym typeface="Saira"/>
              </a:rPr>
              <a:t>Learns by interacting with the environment and adapts to changing demand patterns.</a:t>
            </a:r>
            <a:endParaRPr sz="1800">
              <a:latin typeface="Saira"/>
              <a:ea typeface="Saira"/>
              <a:cs typeface="Saira"/>
              <a:sym typeface="Sair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>
                <a:latin typeface="Saira"/>
                <a:ea typeface="Saira"/>
                <a:cs typeface="Saira"/>
                <a:sym typeface="Saira"/>
              </a:rPr>
              <a:t>Considers the long-term impact of each action, not just immediate outcomes.</a:t>
            </a:r>
            <a:endParaRPr sz="1800">
              <a:latin typeface="Saira"/>
              <a:ea typeface="Saira"/>
              <a:cs typeface="Saira"/>
              <a:sym typeface="Sair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>
                <a:latin typeface="Saira"/>
                <a:ea typeface="Saira"/>
                <a:cs typeface="Saira"/>
                <a:sym typeface="Saira"/>
              </a:rPr>
              <a:t>Autonomously discovers and refines strategies to optimize space and efficiency.</a:t>
            </a:r>
            <a:endParaRPr sz="1800">
              <a:solidFill>
                <a:schemeClr val="accent1"/>
              </a:solidFill>
              <a:latin typeface="Saira"/>
              <a:ea typeface="Saira"/>
              <a:cs typeface="Saira"/>
              <a:sym typeface="Sair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6" name="Google Shape;206;p28"/>
          <p:cNvSpPr txBox="1"/>
          <p:nvPr>
            <p:ph type="ctrTitle"/>
          </p:nvPr>
        </p:nvSpPr>
        <p:spPr>
          <a:xfrm>
            <a:off x="386948" y="395675"/>
            <a:ext cx="6441000" cy="360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b" bIns="34275" lIns="108000" spcFirstLastPara="1" rIns="68575" wrap="square" tIns="39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Saira SemiBold"/>
              <a:buNone/>
            </a:pPr>
            <a:r>
              <a:rPr lang="es"/>
              <a:t>WHY RL OVER ML &amp; HEURISTIC METHODS?</a:t>
            </a:r>
            <a:endParaRPr/>
          </a:p>
        </p:txBody>
      </p:sp>
      <p:sp>
        <p:nvSpPr>
          <p:cNvPr id="207" name="Google Shape;207;p28"/>
          <p:cNvSpPr txBox="1"/>
          <p:nvPr/>
        </p:nvSpPr>
        <p:spPr>
          <a:xfrm>
            <a:off x="521750" y="1054150"/>
            <a:ext cx="6903900" cy="22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800" u="sng">
                <a:latin typeface="Saira"/>
                <a:ea typeface="Saira"/>
                <a:cs typeface="Saira"/>
                <a:sym typeface="Saira"/>
              </a:rPr>
              <a:t>ML &amp; Heuristic Limitations</a:t>
            </a:r>
            <a:endParaRPr b="1" sz="1800" u="sng">
              <a:latin typeface="Saira"/>
              <a:ea typeface="Saira"/>
              <a:cs typeface="Saira"/>
              <a:sym typeface="Sair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" sz="1800">
                <a:latin typeface="Saira"/>
                <a:ea typeface="Saira"/>
                <a:cs typeface="Saira"/>
                <a:sym typeface="Saira"/>
              </a:rPr>
              <a:t>ML models depend on historical data and need retraining when conditions change.</a:t>
            </a:r>
            <a:endParaRPr sz="1800">
              <a:latin typeface="Saira"/>
              <a:ea typeface="Saira"/>
              <a:cs typeface="Saira"/>
              <a:sym typeface="Sair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>
                <a:latin typeface="Saira"/>
                <a:ea typeface="Saira"/>
                <a:cs typeface="Saira"/>
                <a:sym typeface="Saira"/>
              </a:rPr>
              <a:t>Heuristic methods are simple and fast but rule-based — they struggle to adapt or find globally optimal solutions in complex, evolving warehouse settings.</a:t>
            </a:r>
            <a:endParaRPr b="1" sz="1800" u="sng">
              <a:latin typeface="Saira"/>
              <a:ea typeface="Saira"/>
              <a:cs typeface="Saira"/>
              <a:sym typeface="Sair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3" name="Google Shape;213;p29"/>
          <p:cNvSpPr txBox="1"/>
          <p:nvPr>
            <p:ph type="ctrTitle"/>
          </p:nvPr>
        </p:nvSpPr>
        <p:spPr>
          <a:xfrm>
            <a:off x="386948" y="395675"/>
            <a:ext cx="6441000" cy="360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b" bIns="34275" lIns="108000" spcFirstLastPara="1" rIns="68575" wrap="square" tIns="39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Saira SemiBold"/>
              <a:buNone/>
            </a:pPr>
            <a:r>
              <a:rPr lang="es"/>
              <a:t>BASELINE RL MODEL - PROOF OF CONCEPT</a:t>
            </a:r>
            <a:endParaRPr/>
          </a:p>
        </p:txBody>
      </p:sp>
      <p:sp>
        <p:nvSpPr>
          <p:cNvPr id="214" name="Google Shape;214;p29"/>
          <p:cNvSpPr txBox="1"/>
          <p:nvPr/>
        </p:nvSpPr>
        <p:spPr>
          <a:xfrm>
            <a:off x="270300" y="755675"/>
            <a:ext cx="5151000" cy="41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800" u="sng">
                <a:latin typeface="Saira"/>
                <a:ea typeface="Saira"/>
                <a:cs typeface="Saira"/>
                <a:sym typeface="Saira"/>
              </a:rPr>
              <a:t>Setup</a:t>
            </a:r>
            <a:endParaRPr b="1" sz="1800" u="sng">
              <a:latin typeface="Saira"/>
              <a:ea typeface="Saira"/>
              <a:cs typeface="Saira"/>
              <a:sym typeface="Sair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Saira"/>
              <a:buChar char="●"/>
            </a:pPr>
            <a:r>
              <a:rPr lang="es" sz="1800">
                <a:latin typeface="Saira"/>
                <a:ea typeface="Saira"/>
                <a:cs typeface="Saira"/>
                <a:sym typeface="Saira"/>
              </a:rPr>
              <a:t>Warehouse simulated with 3 aisles → </a:t>
            </a:r>
            <a:r>
              <a:rPr i="1" lang="es" sz="1800">
                <a:latin typeface="Saira"/>
                <a:ea typeface="Saira"/>
                <a:cs typeface="Saira"/>
                <a:sym typeface="Saira"/>
              </a:rPr>
              <a:t>Aisle 0, 1, and 2</a:t>
            </a:r>
            <a:endParaRPr i="1" sz="1800">
              <a:latin typeface="Saira"/>
              <a:ea typeface="Saira"/>
              <a:cs typeface="Saira"/>
              <a:sym typeface="Sair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"/>
              <a:buChar char="●"/>
            </a:pPr>
            <a:r>
              <a:rPr lang="es" sz="1800">
                <a:latin typeface="Saira"/>
                <a:ea typeface="Saira"/>
                <a:cs typeface="Saira"/>
                <a:sym typeface="Saira"/>
              </a:rPr>
              <a:t>The agent selects an aisle, receives a reward based on its distance to the target aisle (1)</a:t>
            </a:r>
            <a:endParaRPr sz="1800">
              <a:latin typeface="Saira"/>
              <a:ea typeface="Saira"/>
              <a:cs typeface="Saira"/>
              <a:sym typeface="Sair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"/>
              <a:buChar char="●"/>
            </a:pPr>
            <a:r>
              <a:rPr lang="es" sz="1800">
                <a:latin typeface="Saira"/>
                <a:ea typeface="Saira"/>
                <a:cs typeface="Saira"/>
                <a:sym typeface="Saira"/>
              </a:rPr>
              <a:t>Q-values are updated after each trial to learn which aisle gives the best long-term reward</a:t>
            </a:r>
            <a:endParaRPr sz="1800">
              <a:latin typeface="Saira"/>
              <a:ea typeface="Saira"/>
              <a:cs typeface="Saira"/>
              <a:sym typeface="Sair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"/>
              <a:buChar char="●"/>
            </a:pPr>
            <a:r>
              <a:rPr lang="es" sz="1800">
                <a:latin typeface="Saira"/>
                <a:ea typeface="Saira"/>
                <a:cs typeface="Saira"/>
                <a:sym typeface="Saira"/>
              </a:rPr>
              <a:t>After training, the highest Q-value identifies the best aisle for item placement</a:t>
            </a:r>
            <a:br>
              <a:rPr lang="es" sz="1800">
                <a:latin typeface="Saira"/>
                <a:ea typeface="Saira"/>
                <a:cs typeface="Saira"/>
                <a:sym typeface="Saira"/>
              </a:rPr>
            </a:br>
            <a:endParaRPr sz="1800" u="sng"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215" name="Google Shape;215;p29"/>
          <p:cNvSpPr txBox="1"/>
          <p:nvPr/>
        </p:nvSpPr>
        <p:spPr>
          <a:xfrm>
            <a:off x="5601650" y="3926050"/>
            <a:ext cx="34362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100">
                <a:latin typeface="Saira"/>
                <a:ea typeface="Saira"/>
                <a:cs typeface="Saira"/>
                <a:sym typeface="Saira"/>
              </a:rPr>
              <a:t>Result:</a:t>
            </a:r>
            <a:r>
              <a:rPr lang="es" sz="1100">
                <a:latin typeface="Saira"/>
                <a:ea typeface="Saira"/>
                <a:cs typeface="Saira"/>
                <a:sym typeface="Saira"/>
              </a:rPr>
              <a:t> The agent learned that Aisle 1 is the optimal location, as shown by its highest Q-value.</a:t>
            </a:r>
            <a:br>
              <a:rPr lang="es" sz="1100">
                <a:latin typeface="Saira"/>
                <a:ea typeface="Saira"/>
                <a:cs typeface="Saira"/>
                <a:sym typeface="Saira"/>
              </a:rPr>
            </a:br>
            <a:r>
              <a:rPr lang="es" sz="1100">
                <a:latin typeface="Saira"/>
                <a:ea typeface="Saira"/>
                <a:cs typeface="Saira"/>
                <a:sym typeface="Saira"/>
              </a:rPr>
              <a:t> </a:t>
            </a:r>
            <a:r>
              <a:rPr i="1" lang="es" sz="1100">
                <a:latin typeface="Saira"/>
                <a:ea typeface="Saira"/>
                <a:cs typeface="Saira"/>
                <a:sym typeface="Saira"/>
              </a:rPr>
              <a:t>(This forms the foundation for scaling up to a larger dynamic warehouse environment.)</a:t>
            </a:r>
            <a:endParaRPr sz="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6" name="Google Shape;21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0150" y="802025"/>
            <a:ext cx="3277797" cy="312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/>
          <p:nvPr/>
        </p:nvSpPr>
        <p:spPr>
          <a:xfrm>
            <a:off x="1868523" y="4698775"/>
            <a:ext cx="70293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108000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4273"/>
              </a:buClr>
              <a:buSzPts val="1200"/>
              <a:buFont typeface="Arial"/>
              <a:buNone/>
            </a:pPr>
            <a:r>
              <a:rPr b="1" lang="es">
                <a:solidFill>
                  <a:srgbClr val="1A4273"/>
                </a:solidFill>
                <a:latin typeface="Saira"/>
                <a:ea typeface="Saira"/>
                <a:cs typeface="Saira"/>
                <a:sym typeface="Saira"/>
              </a:rPr>
              <a:t>Binil Sajeev, Abdelraheem Zekry, Orlando Manrique, Arthur Reis</a:t>
            </a:r>
            <a:endParaRPr b="1" i="0" u="none" cap="none" strike="noStrike">
              <a:solidFill>
                <a:schemeClr val="lt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222" name="Google Shape;222;p30"/>
          <p:cNvSpPr txBox="1"/>
          <p:nvPr>
            <p:ph type="ctrTitle"/>
          </p:nvPr>
        </p:nvSpPr>
        <p:spPr>
          <a:xfrm>
            <a:off x="2268900" y="1624450"/>
            <a:ext cx="4606200" cy="1385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b" bIns="34275" lIns="108000" spcFirstLastPara="1" rIns="68575" wrap="square" tIns="3852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4273"/>
              </a:buClr>
              <a:buSzPts val="3800"/>
              <a:buFont typeface="Saira SemiBold"/>
              <a:buNone/>
            </a:pPr>
            <a:r>
              <a:rPr lang="es" sz="3000"/>
              <a:t>THANK YOU</a:t>
            </a:r>
            <a:endParaRPr sz="3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4273"/>
              </a:buClr>
              <a:buSzPts val="3800"/>
              <a:buFont typeface="Saira SemiBold"/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ctrTitle"/>
          </p:nvPr>
        </p:nvSpPr>
        <p:spPr>
          <a:xfrm>
            <a:off x="386948" y="395675"/>
            <a:ext cx="6441000" cy="360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b" bIns="34275" lIns="108000" spcFirstLastPara="1" rIns="68575" wrap="square" tIns="39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Saira SemiBold"/>
              <a:buNone/>
            </a:pPr>
            <a:r>
              <a:rPr lang="es">
                <a:solidFill>
                  <a:schemeClr val="lt1"/>
                </a:solidFill>
              </a:rPr>
              <a:t>THE SETUP | Overview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8" name="Google Shape;108;p16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1400" y="1068050"/>
            <a:ext cx="4495909" cy="333997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/>
          <p:nvPr/>
        </p:nvSpPr>
        <p:spPr>
          <a:xfrm>
            <a:off x="286900" y="966575"/>
            <a:ext cx="41445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rPr>
              <a:t>Target Size</a:t>
            </a:r>
            <a:r>
              <a:rPr lang="es" sz="1800"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rPr>
              <a:t>(real-world complexity)</a:t>
            </a:r>
            <a:endParaRPr sz="1800">
              <a:solidFill>
                <a:schemeClr val="dk2"/>
              </a:solidFill>
              <a:latin typeface="Saira"/>
              <a:ea typeface="Saira"/>
              <a:cs typeface="Saira"/>
              <a:sym typeface="Sai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aira"/>
              <a:ea typeface="Saira"/>
              <a:cs typeface="Saira"/>
              <a:sym typeface="Sai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ira"/>
              <a:buChar char="●"/>
            </a:pPr>
            <a:r>
              <a:rPr lang="es" sz="1800"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rPr>
              <a:t>100.000 Locations</a:t>
            </a:r>
            <a:endParaRPr sz="1800">
              <a:solidFill>
                <a:schemeClr val="dk2"/>
              </a:solidFill>
              <a:latin typeface="Saira"/>
              <a:ea typeface="Saira"/>
              <a:cs typeface="Saira"/>
              <a:sym typeface="Sai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ira"/>
              <a:buChar char="●"/>
            </a:pPr>
            <a:r>
              <a:rPr lang="es" sz="1800"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rPr>
              <a:t>10 Location Types</a:t>
            </a:r>
            <a:endParaRPr sz="1800">
              <a:solidFill>
                <a:schemeClr val="dk2"/>
              </a:solidFill>
              <a:latin typeface="Saira"/>
              <a:ea typeface="Saira"/>
              <a:cs typeface="Saira"/>
              <a:sym typeface="Sai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ira"/>
              <a:buChar char="●"/>
            </a:pPr>
            <a:r>
              <a:rPr lang="es" sz="1800"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rPr>
              <a:t>70.000 Unique Parts</a:t>
            </a:r>
            <a:endParaRPr sz="1800">
              <a:solidFill>
                <a:schemeClr val="dk2"/>
              </a:solidFill>
              <a:latin typeface="Saira"/>
              <a:ea typeface="Saira"/>
              <a:cs typeface="Saira"/>
              <a:sym typeface="Sai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ira"/>
              <a:buChar char="●"/>
            </a:pPr>
            <a:r>
              <a:rPr lang="es" sz="1800"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rPr>
              <a:t>1 Million Units</a:t>
            </a:r>
            <a:endParaRPr sz="1800">
              <a:solidFill>
                <a:schemeClr val="dk2"/>
              </a:solidFill>
              <a:latin typeface="Saira"/>
              <a:ea typeface="Saira"/>
              <a:cs typeface="Saira"/>
              <a:sym typeface="Sair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aira"/>
              <a:ea typeface="Saira"/>
              <a:cs typeface="Saira"/>
              <a:sym typeface="Sai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rPr>
              <a:t>Prototype Size</a:t>
            </a:r>
            <a:r>
              <a:rPr lang="es" sz="1800"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rPr>
              <a:t>(Phase 1)</a:t>
            </a:r>
            <a:endParaRPr sz="1800">
              <a:solidFill>
                <a:schemeClr val="dk2"/>
              </a:solidFill>
              <a:latin typeface="Saira"/>
              <a:ea typeface="Saira"/>
              <a:cs typeface="Saira"/>
              <a:sym typeface="Sai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Saira"/>
              <a:ea typeface="Saira"/>
              <a:cs typeface="Saira"/>
              <a:sym typeface="Sai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ira"/>
              <a:buChar char="●"/>
            </a:pPr>
            <a:r>
              <a:rPr lang="es" sz="1800"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rPr>
              <a:t>400</a:t>
            </a:r>
            <a:r>
              <a:rPr lang="es" sz="1800"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rPr>
              <a:t> Locations</a:t>
            </a:r>
            <a:endParaRPr sz="1800">
              <a:solidFill>
                <a:schemeClr val="dk2"/>
              </a:solidFill>
              <a:latin typeface="Saira"/>
              <a:ea typeface="Saira"/>
              <a:cs typeface="Saira"/>
              <a:sym typeface="Sai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ira"/>
              <a:buChar char="●"/>
            </a:pPr>
            <a:r>
              <a:rPr lang="es" sz="1800"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rPr>
              <a:t>3 Location Types</a:t>
            </a:r>
            <a:endParaRPr sz="1800">
              <a:solidFill>
                <a:schemeClr val="dk2"/>
              </a:solidFill>
              <a:latin typeface="Saira"/>
              <a:ea typeface="Saira"/>
              <a:cs typeface="Saira"/>
              <a:sym typeface="Sai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ira"/>
              <a:buChar char="●"/>
            </a:pPr>
            <a:r>
              <a:rPr lang="es" sz="1800"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rPr>
              <a:t>50 Unique Parts</a:t>
            </a:r>
            <a:endParaRPr sz="1800">
              <a:solidFill>
                <a:schemeClr val="dk2"/>
              </a:solidFill>
              <a:latin typeface="Saira"/>
              <a:ea typeface="Saira"/>
              <a:cs typeface="Saira"/>
              <a:sym typeface="Sai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ira"/>
              <a:buChar char="●"/>
            </a:pPr>
            <a:r>
              <a:rPr lang="es" sz="1800"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rPr>
              <a:t>15.000 Units</a:t>
            </a:r>
            <a:endParaRPr sz="1800">
              <a:solidFill>
                <a:schemeClr val="dk2"/>
              </a:solidFill>
              <a:latin typeface="Saira"/>
              <a:ea typeface="Saira"/>
              <a:cs typeface="Saira"/>
              <a:sym typeface="Sai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Saira"/>
              <a:ea typeface="Saira"/>
              <a:cs typeface="Saira"/>
              <a:sym typeface="Sair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ctrTitle"/>
          </p:nvPr>
        </p:nvSpPr>
        <p:spPr>
          <a:xfrm>
            <a:off x="386948" y="395675"/>
            <a:ext cx="6441000" cy="360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b" bIns="34275" lIns="108000" spcFirstLastPara="1" rIns="68575" wrap="square" tIns="39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Saira SemiBold"/>
              <a:buNone/>
            </a:pPr>
            <a:r>
              <a:rPr lang="es">
                <a:solidFill>
                  <a:schemeClr val="lt1"/>
                </a:solidFill>
              </a:rPr>
              <a:t>THE SETUP | Layout and Locations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6" name="Google Shape;116;p17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950" y="1087076"/>
            <a:ext cx="3839606" cy="9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950" y="2113700"/>
            <a:ext cx="3839601" cy="2391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1300" y="925450"/>
            <a:ext cx="3704226" cy="376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ctrTitle"/>
          </p:nvPr>
        </p:nvSpPr>
        <p:spPr>
          <a:xfrm>
            <a:off x="386948" y="395675"/>
            <a:ext cx="6441000" cy="360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b" bIns="34275" lIns="108000" spcFirstLastPara="1" rIns="68575" wrap="square" tIns="39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Saira SemiBold"/>
              <a:buNone/>
            </a:pPr>
            <a:r>
              <a:rPr lang="es">
                <a:solidFill>
                  <a:schemeClr val="lt1"/>
                </a:solidFill>
              </a:rPr>
              <a:t>THE SETUP | Parts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5" name="Google Shape;125;p18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325" y="1010550"/>
            <a:ext cx="7371225" cy="913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950" y="2626750"/>
            <a:ext cx="1567425" cy="171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2925" y="2626750"/>
            <a:ext cx="1999424" cy="171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30900" y="2626750"/>
            <a:ext cx="1386350" cy="171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33475" y="2626750"/>
            <a:ext cx="1845069" cy="171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>
            <p:ph type="ctrTitle"/>
          </p:nvPr>
        </p:nvSpPr>
        <p:spPr>
          <a:xfrm>
            <a:off x="386948" y="395675"/>
            <a:ext cx="6441000" cy="360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b" bIns="34275" lIns="108000" spcFirstLastPara="1" rIns="68575" wrap="square" tIns="39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Saira SemiBold"/>
              <a:buNone/>
            </a:pPr>
            <a:r>
              <a:rPr lang="es">
                <a:solidFill>
                  <a:schemeClr val="lt1"/>
                </a:solidFill>
              </a:rPr>
              <a:t>THE SETUP | Initial Allocation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6" name="Google Shape;136;p19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150" y="908075"/>
            <a:ext cx="8445801" cy="377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type="ctrTitle"/>
          </p:nvPr>
        </p:nvSpPr>
        <p:spPr>
          <a:xfrm>
            <a:off x="386948" y="395675"/>
            <a:ext cx="6441000" cy="360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b" bIns="34275" lIns="108000" spcFirstLastPara="1" rIns="68575" wrap="square" tIns="39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Saira SemiBold"/>
              <a:buNone/>
            </a:pPr>
            <a:r>
              <a:rPr lang="es">
                <a:solidFill>
                  <a:schemeClr val="lt1"/>
                </a:solidFill>
              </a:rPr>
              <a:t>RELOCATION WORKFLOW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3" name="Google Shape;143;p20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950" y="867000"/>
            <a:ext cx="8121074" cy="377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ctrTitle"/>
          </p:nvPr>
        </p:nvSpPr>
        <p:spPr>
          <a:xfrm>
            <a:off x="386948" y="395675"/>
            <a:ext cx="6441000" cy="360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b" bIns="34275" lIns="108000" spcFirstLastPara="1" rIns="68575" wrap="square" tIns="39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Saira SemiBold"/>
              <a:buNone/>
            </a:pPr>
            <a:r>
              <a:rPr lang="es">
                <a:solidFill>
                  <a:schemeClr val="lt1"/>
                </a:solidFill>
              </a:rPr>
              <a:t>POTENTIAL IMPACT - KPI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0" name="Google Shape;150;p21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2154" y="1599875"/>
            <a:ext cx="6039050" cy="85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6813" y="2638325"/>
            <a:ext cx="4233625" cy="68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04125" y="3511175"/>
            <a:ext cx="472320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/>
        </p:nvSpPr>
        <p:spPr>
          <a:xfrm>
            <a:off x="286925" y="975600"/>
            <a:ext cx="45873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rPr>
              <a:t>Initial State</a:t>
            </a:r>
            <a:endParaRPr sz="1800">
              <a:solidFill>
                <a:schemeClr val="dk2"/>
              </a:solidFill>
              <a:latin typeface="Saira"/>
              <a:ea typeface="Saira"/>
              <a:cs typeface="Saira"/>
              <a:sym typeface="Sai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ira"/>
              <a:buChar char="●"/>
            </a:pPr>
            <a:r>
              <a:rPr lang="es" sz="1800"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rPr>
              <a:t>Total warehouse volume: 20,248 m³</a:t>
            </a:r>
            <a:endParaRPr sz="1800">
              <a:solidFill>
                <a:schemeClr val="dk2"/>
              </a:solidFill>
              <a:latin typeface="Saira"/>
              <a:ea typeface="Saira"/>
              <a:cs typeface="Saira"/>
              <a:sym typeface="Sai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ira"/>
              <a:buChar char="●"/>
            </a:pPr>
            <a:r>
              <a:rPr lang="es" sz="1800"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rPr>
              <a:t>Total parts volume: 12,757 m³ </a:t>
            </a:r>
            <a:endParaRPr sz="1800">
              <a:solidFill>
                <a:schemeClr val="dk2"/>
              </a:solidFill>
              <a:latin typeface="Saira"/>
              <a:ea typeface="Saira"/>
              <a:cs typeface="Saira"/>
              <a:sym typeface="Sai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ira"/>
              <a:buChar char="●"/>
            </a:pPr>
            <a:r>
              <a:rPr lang="es" sz="1800"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rPr>
              <a:t>KPI - Utilization of active locations: </a:t>
            </a:r>
            <a:r>
              <a:rPr b="1" lang="es" sz="1800"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rPr>
              <a:t>63% </a:t>
            </a:r>
            <a:endParaRPr b="1" sz="1800">
              <a:solidFill>
                <a:schemeClr val="dk2"/>
              </a:solidFill>
              <a:latin typeface="Saira"/>
              <a:ea typeface="Saira"/>
              <a:cs typeface="Saira"/>
              <a:sym typeface="Sai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aira"/>
              <a:ea typeface="Saira"/>
              <a:cs typeface="Saira"/>
              <a:sym typeface="Sai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rPr>
              <a:t>Target After Densification</a:t>
            </a:r>
            <a:endParaRPr b="1" sz="1800">
              <a:solidFill>
                <a:schemeClr val="dk2"/>
              </a:solidFill>
              <a:latin typeface="Saira"/>
              <a:ea typeface="Saira"/>
              <a:cs typeface="Saira"/>
              <a:sym typeface="Sai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ira"/>
              <a:buChar char="●"/>
            </a:pPr>
            <a:r>
              <a:rPr lang="es" sz="1800"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rPr>
              <a:t>Total warehouse volume: 20,248 m³ </a:t>
            </a:r>
            <a:endParaRPr sz="1800">
              <a:solidFill>
                <a:schemeClr val="dk2"/>
              </a:solidFill>
              <a:latin typeface="Saira"/>
              <a:ea typeface="Saira"/>
              <a:cs typeface="Saira"/>
              <a:sym typeface="Sai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ira"/>
              <a:buChar char="●"/>
            </a:pPr>
            <a:r>
              <a:rPr lang="es" sz="1800"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rPr>
              <a:t>Total parts volume: 14,671 m³</a:t>
            </a:r>
            <a:endParaRPr sz="1800">
              <a:solidFill>
                <a:schemeClr val="dk2"/>
              </a:solidFill>
              <a:latin typeface="Saira"/>
              <a:ea typeface="Saira"/>
              <a:cs typeface="Saira"/>
              <a:sym typeface="Sai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ira"/>
              <a:buChar char="●"/>
            </a:pPr>
            <a:r>
              <a:rPr lang="es" sz="1800"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rPr>
              <a:t>KPI - Utilization of active locations: </a:t>
            </a:r>
            <a:r>
              <a:rPr b="1" lang="es" sz="1800"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rPr>
              <a:t>72.5%</a:t>
            </a:r>
            <a:r>
              <a:rPr lang="es" sz="1800"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rPr>
              <a:t> utilization)</a:t>
            </a:r>
            <a:endParaRPr sz="1800">
              <a:solidFill>
                <a:schemeClr val="dk2"/>
              </a:solidFill>
              <a:latin typeface="Saira"/>
              <a:ea typeface="Saira"/>
              <a:cs typeface="Saira"/>
              <a:sym typeface="Sai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ira"/>
              <a:buChar char="●"/>
            </a:pPr>
            <a:r>
              <a:rPr lang="es" sz="1800">
                <a:solidFill>
                  <a:schemeClr val="dk2"/>
                </a:solidFill>
                <a:latin typeface="Saira"/>
                <a:ea typeface="Saira"/>
                <a:cs typeface="Saira"/>
                <a:sym typeface="Saira"/>
              </a:rPr>
              <a:t>Space freed for ~1,914 m³ new inventory</a:t>
            </a:r>
            <a:endParaRPr sz="1800">
              <a:solidFill>
                <a:schemeClr val="dk2"/>
              </a:solidFill>
              <a:latin typeface="Saira"/>
              <a:ea typeface="Saira"/>
              <a:cs typeface="Saira"/>
              <a:sym typeface="Sai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159" name="Google Shape;159;p22"/>
          <p:cNvSpPr txBox="1"/>
          <p:nvPr>
            <p:ph type="ctrTitle"/>
          </p:nvPr>
        </p:nvSpPr>
        <p:spPr>
          <a:xfrm>
            <a:off x="386948" y="395675"/>
            <a:ext cx="6441000" cy="360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b" bIns="34275" lIns="108000" spcFirstLastPara="1" rIns="68575" wrap="square" tIns="39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Saira SemiBold"/>
              <a:buNone/>
            </a:pPr>
            <a:r>
              <a:rPr lang="es">
                <a:solidFill>
                  <a:schemeClr val="lt1"/>
                </a:solidFill>
              </a:rPr>
              <a:t>POTENTIAL IMPACT - KPI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0" name="Google Shape;160;p22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61" name="Google Shape;16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0975" y="1147375"/>
            <a:ext cx="4220800" cy="296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7" name="Google Shape;167;p23"/>
          <p:cNvSpPr txBox="1"/>
          <p:nvPr>
            <p:ph type="ctrTitle"/>
          </p:nvPr>
        </p:nvSpPr>
        <p:spPr>
          <a:xfrm>
            <a:off x="386948" y="395675"/>
            <a:ext cx="6441000" cy="360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b" bIns="34275" lIns="108000" spcFirstLastPara="1" rIns="68575" wrap="square" tIns="39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Saira SemiBold"/>
              <a:buNone/>
            </a:pPr>
            <a:r>
              <a:rPr lang="es">
                <a:solidFill>
                  <a:schemeClr val="lt1"/>
                </a:solidFill>
              </a:rPr>
              <a:t>REINFORCEMENT LEARNING</a:t>
            </a:r>
            <a:endParaRPr/>
          </a:p>
        </p:txBody>
      </p:sp>
      <p:sp>
        <p:nvSpPr>
          <p:cNvPr id="168" name="Google Shape;168;p23"/>
          <p:cNvSpPr txBox="1"/>
          <p:nvPr/>
        </p:nvSpPr>
        <p:spPr>
          <a:xfrm>
            <a:off x="386950" y="814775"/>
            <a:ext cx="52041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"/>
              <a:buChar char="●"/>
            </a:pPr>
            <a:r>
              <a:rPr lang="es" sz="1800">
                <a:latin typeface="Saira"/>
                <a:ea typeface="Saira"/>
                <a:cs typeface="Saira"/>
                <a:sym typeface="Saira"/>
              </a:rPr>
              <a:t>A branch of Machine Learning where an agent learns by doing.</a:t>
            </a:r>
            <a:endParaRPr sz="1800">
              <a:latin typeface="Saira"/>
              <a:ea typeface="Saira"/>
              <a:cs typeface="Saira"/>
              <a:sym typeface="Sair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"/>
              <a:buChar char="●"/>
            </a:pPr>
            <a:r>
              <a:rPr lang="es" sz="1800">
                <a:latin typeface="Saira"/>
                <a:ea typeface="Saira"/>
                <a:cs typeface="Saira"/>
                <a:sym typeface="Saira"/>
              </a:rPr>
              <a:t>The agent interacts with its environment, trying actions and observing outcomes.</a:t>
            </a:r>
            <a:endParaRPr sz="1800">
              <a:latin typeface="Saira"/>
              <a:ea typeface="Saira"/>
              <a:cs typeface="Saira"/>
              <a:sym typeface="Sair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"/>
              <a:buChar char="●"/>
            </a:pPr>
            <a:r>
              <a:rPr lang="es" sz="1800">
                <a:latin typeface="Saira"/>
                <a:ea typeface="Saira"/>
                <a:cs typeface="Saira"/>
                <a:sym typeface="Saira"/>
              </a:rPr>
              <a:t>It receives rewards or penalti</a:t>
            </a:r>
            <a:r>
              <a:rPr lang="es" sz="1800">
                <a:latin typeface="Saira"/>
                <a:ea typeface="Saira"/>
                <a:cs typeface="Saira"/>
                <a:sym typeface="Saira"/>
              </a:rPr>
              <a:t>es based on how good its actions are.</a:t>
            </a:r>
            <a:endParaRPr sz="1800">
              <a:latin typeface="Saira"/>
              <a:ea typeface="Saira"/>
              <a:cs typeface="Saira"/>
              <a:sym typeface="Sair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"/>
              <a:buChar char="●"/>
            </a:pPr>
            <a:r>
              <a:rPr lang="es" sz="1800">
                <a:latin typeface="Saira"/>
                <a:ea typeface="Saira"/>
                <a:cs typeface="Saira"/>
                <a:sym typeface="Saira"/>
              </a:rPr>
              <a:t>Over time, it learns an optimal policy — a strategy that maximizes total rewards and minimizes mistakes.</a:t>
            </a:r>
            <a:endParaRPr sz="2500">
              <a:latin typeface="Saira"/>
              <a:ea typeface="Saira"/>
              <a:cs typeface="Saira"/>
              <a:sym typeface="Saira"/>
            </a:endParaRPr>
          </a:p>
        </p:txBody>
      </p:sp>
      <p:pic>
        <p:nvPicPr>
          <p:cNvPr id="169" name="Google Shape;16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1025" y="1510175"/>
            <a:ext cx="3514450" cy="222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